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2"/>
  </p:sldMasterIdLst>
  <p:notesMasterIdLst>
    <p:notesMasterId r:id="rId25"/>
  </p:notesMasterIdLst>
  <p:handoutMasterIdLst>
    <p:handoutMasterId r:id="rId26"/>
  </p:handoutMasterIdLst>
  <p:sldIdLst>
    <p:sldId id="256" r:id="rId3"/>
    <p:sldId id="285" r:id="rId4"/>
    <p:sldId id="286" r:id="rId5"/>
    <p:sldId id="263" r:id="rId6"/>
    <p:sldId id="257" r:id="rId7"/>
    <p:sldId id="258" r:id="rId8"/>
    <p:sldId id="259" r:id="rId9"/>
    <p:sldId id="265" r:id="rId10"/>
    <p:sldId id="262" r:id="rId11"/>
    <p:sldId id="264" r:id="rId12"/>
    <p:sldId id="260" r:id="rId13"/>
    <p:sldId id="283" r:id="rId14"/>
    <p:sldId id="284" r:id="rId15"/>
    <p:sldId id="282" r:id="rId16"/>
    <p:sldId id="281" r:id="rId17"/>
    <p:sldId id="280" r:id="rId18"/>
    <p:sldId id="279" r:id="rId19"/>
    <p:sldId id="278" r:id="rId20"/>
    <p:sldId id="277" r:id="rId21"/>
    <p:sldId id="274" r:id="rId22"/>
    <p:sldId id="275" r:id="rId23"/>
    <p:sldId id="276" r:id="rId24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>
        <p:scale>
          <a:sx n="18" d="100"/>
          <a:sy n="18" d="100"/>
        </p:scale>
        <p:origin x="133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06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Fabrication of structures</a:t>
            </a:r>
            <a:r>
              <a:rPr lang="en-US" baseline="0" dirty="0"/>
              <a:t> with great control!– angle is 54.7 degrees (Si 100 plane bottom) 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After e-beam</a:t>
            </a:r>
          </a:p>
          <a:p>
            <a:pPr marL="231115" indent="-231115">
              <a:buAutoNum type="arabicParenR"/>
            </a:pPr>
            <a:r>
              <a:rPr lang="en-US" baseline="0" dirty="0"/>
              <a:t>develop- 1:3 MIBK:IPA, 45 seconds @bench next to </a:t>
            </a:r>
            <a:r>
              <a:rPr lang="en-US" baseline="0" dirty="0" err="1"/>
              <a:t>ebeam</a:t>
            </a:r>
            <a:endParaRPr lang="en-US" baseline="0" dirty="0"/>
          </a:p>
          <a:p>
            <a:pPr marL="693344" lvl="1" indent="-231115">
              <a:buAutoNum type="arabicParenR"/>
            </a:pPr>
            <a:r>
              <a:rPr lang="en-US" baseline="0" dirty="0"/>
              <a:t>IPA 5s, 3) </a:t>
            </a:r>
            <a:r>
              <a:rPr lang="en-US" baseline="0" dirty="0" err="1"/>
              <a:t>druy</a:t>
            </a:r>
            <a:r>
              <a:rPr lang="en-US" baseline="0" dirty="0"/>
              <a:t> air gun</a:t>
            </a:r>
          </a:p>
          <a:p>
            <a:r>
              <a:rPr lang="en-US" baseline="0" dirty="0"/>
              <a:t>2) Cr etch- take tall narrow glass beaker, use chromium etchant 1020. Etch rate 40 Angstroms per second at 40 </a:t>
            </a:r>
            <a:r>
              <a:rPr lang="en-US" baseline="0" dirty="0" err="1"/>
              <a:t>deg</a:t>
            </a:r>
            <a:r>
              <a:rPr lang="en-US" baseline="0" dirty="0"/>
              <a:t> C</a:t>
            </a:r>
          </a:p>
          <a:p>
            <a:r>
              <a:rPr lang="en-US" baseline="0" dirty="0"/>
              <a:t>	etch time 5 second. 4nm/ s</a:t>
            </a:r>
          </a:p>
          <a:p>
            <a:r>
              <a:rPr lang="en-US" baseline="0" dirty="0"/>
              <a:t>	DI water and N2 gun</a:t>
            </a:r>
          </a:p>
          <a:p>
            <a:r>
              <a:rPr lang="en-US" baseline="0" dirty="0"/>
              <a:t>3)Remove PMMA, acetone bath- put sample n acetone for 2.5 hours or overnight. In </a:t>
            </a:r>
            <a:r>
              <a:rPr lang="en-US" baseline="0" dirty="0" err="1"/>
              <a:t>sonicator</a:t>
            </a:r>
            <a:r>
              <a:rPr lang="en-US" baseline="0" dirty="0"/>
              <a:t>, IPA wash, dry N2 gun, plasma stripper (or not))</a:t>
            </a:r>
          </a:p>
          <a:p>
            <a:r>
              <a:rPr lang="en-US" baseline="0" dirty="0"/>
              <a:t>4)SiO2 etch (HF)49%HF 1: 10:H20, add HF to H2O, plastic cups</a:t>
            </a:r>
          </a:p>
          <a:p>
            <a:r>
              <a:rPr lang="en-US" baseline="0" dirty="0"/>
              <a:t>	15seconds--- 6nm, DI washing– dry N2 gun, Dip and wash in big bath. </a:t>
            </a:r>
          </a:p>
          <a:p>
            <a:r>
              <a:rPr lang="en-US" baseline="0" dirty="0"/>
              <a:t>5)Si etch (KOH)</a:t>
            </a:r>
          </a:p>
          <a:p>
            <a:r>
              <a:rPr lang="en-US" baseline="0" dirty="0"/>
              <a:t>Using 30% KOH, mix 45% KOH with H2O to get 30%. Heat ti to 80 degrees, put KOH into water. </a:t>
            </a:r>
          </a:p>
          <a:p>
            <a:r>
              <a:rPr lang="en-US" baseline="0" dirty="0"/>
              <a:t>1min 30 seconds, 1100nm/min, DI water washing--- dry with N2 gun. Longer is okay</a:t>
            </a:r>
          </a:p>
          <a:p>
            <a:r>
              <a:rPr lang="en-US" baseline="0" dirty="0"/>
              <a:t>6)Cr etch (remove all the Cr)--- remove all chromium, DI water, dry N2 gun</a:t>
            </a:r>
          </a:p>
          <a:p>
            <a:r>
              <a:rPr lang="en-US" dirty="0"/>
              <a:t>7)</a:t>
            </a:r>
            <a:r>
              <a:rPr lang="en-US" baseline="0" dirty="0"/>
              <a:t> Aqua </a:t>
            </a:r>
            <a:r>
              <a:rPr lang="en-US" baseline="0" dirty="0" err="1"/>
              <a:t>Regia</a:t>
            </a:r>
            <a:r>
              <a:rPr lang="en-US" baseline="0" dirty="0"/>
              <a:t>– 3HCl:HNO3:2H2O to remove nanoparticles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9490A-CD91-4F89-B445-AF2453934A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17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72481-E261-4B8F-8477-9950EAD02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C7FFC-2AF3-49C5-B7EB-EF4F9A011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927F5-2867-44BD-B5FD-9161D1B11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E6F2E-C93E-475C-A262-55CB70A18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EE6AF-9234-4EC9-BB3C-4F7AED8DA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76B4-C104-411F-B5D6-7ECE8E85C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48EB6-C3B5-4934-A0B4-6446C1AC1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476E-AFDF-40BA-B8FF-959FF2273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F15DD-76FA-4DA7-9203-97E8ADB0A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5687A-37C1-429A-8130-994D5B55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7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69184-1198-451E-8E4F-4874C5CE8D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8DD4AF-4379-45EA-9311-91CE3D97D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DF4B4-F57B-4FC2-A05C-95DEB5AB9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802F0-F9E3-4CD7-980D-3C4DD15CC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FA5F5-41D8-4B32-A865-0D0078FD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91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structions"/>
          <p:cNvSpPr/>
          <p:nvPr userDrawn="1"/>
        </p:nvSpPr>
        <p:spPr>
          <a:xfrm>
            <a:off x="44302680" y="-1"/>
            <a:ext cx="12447270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t"/>
          <a:lstStyle/>
          <a:p>
            <a:pPr lvl="0">
              <a:spcBef>
                <a:spcPts val="1200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0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formatted for you.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add or remove bullet points from text, click the Bullets button on the Home tab.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or body text, make 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instead of ours? No problem!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Just click a picture, press the Delete key, then click the icon to add your picture.</a:t>
            </a:r>
            <a:endParaRPr sz="66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1158240" y="4093905"/>
            <a:ext cx="30174412" cy="64633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669280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 hasCustomPrompt="1"/>
          </p:nvPr>
        </p:nvSpPr>
        <p:spPr bwMode="ltGray">
          <a:xfrm>
            <a:off x="1143000" y="7114032"/>
            <a:ext cx="12801600" cy="2732574"/>
          </a:xfr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4400" baseline="0"/>
            </a:lvl1pPr>
            <a:lvl2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2pPr>
            <a:lvl3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3pPr>
            <a:lvl4pPr marL="0" indent="0">
              <a:spcBef>
                <a:spcPts val="1200"/>
              </a:spcBef>
              <a:buNone/>
              <a:defRPr sz="4400"/>
            </a:lvl4pPr>
            <a:lvl5pPr marL="0" indent="0">
              <a:spcBef>
                <a:spcPts val="1200"/>
              </a:spcBef>
              <a:buNone/>
              <a:defRPr sz="4400"/>
            </a:lvl5pPr>
            <a:lvl6pPr marL="0" indent="0">
              <a:spcBef>
                <a:spcPts val="1200"/>
              </a:spcBef>
              <a:buNone/>
              <a:defRPr sz="4400"/>
            </a:lvl6pPr>
            <a:lvl7pPr marL="0" indent="0">
              <a:spcBef>
                <a:spcPts val="1200"/>
              </a:spcBef>
              <a:buNone/>
              <a:defRPr sz="4400"/>
            </a:lvl7pPr>
            <a:lvl8pPr marL="0" indent="0">
              <a:spcBef>
                <a:spcPts val="1200"/>
              </a:spcBef>
              <a:buNone/>
              <a:defRPr sz="4400"/>
            </a:lvl8pPr>
            <a:lvl9pPr marL="0" indent="0">
              <a:spcBef>
                <a:spcPts val="1200"/>
              </a:spcBef>
              <a:buNone/>
              <a:defRPr sz="4400"/>
            </a:lvl9pPr>
          </a:lstStyle>
          <a:p>
            <a:pPr lvl="0"/>
            <a:r>
              <a:rPr lang="en-US" dirty="0"/>
              <a:t>Type your question or a statement of the problem here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143000" y="10497312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Content Placeholder 17"/>
          <p:cNvSpPr>
            <a:spLocks noGrp="1"/>
          </p:cNvSpPr>
          <p:nvPr>
            <p:ph sz="quarter" idx="38" hasCustomPrompt="1"/>
          </p:nvPr>
        </p:nvSpPr>
        <p:spPr>
          <a:xfrm>
            <a:off x="1143000" y="11868912"/>
            <a:ext cx="12801600" cy="280750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495044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440912"/>
            <a:ext cx="12801600" cy="6027461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114032"/>
            <a:ext cx="12801600" cy="679555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15544800" y="14328648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5773399"/>
            <a:ext cx="12801600" cy="6694973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0" y="7114032"/>
            <a:ext cx="12801600" cy="731520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0" y="14914834"/>
            <a:ext cx="12801600" cy="453861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29900880" y="19767596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29900880" y="21212348"/>
            <a:ext cx="12801600" cy="434478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0" y="2572207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0" y="27166824"/>
            <a:ext cx="12801600" cy="446227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32270700" y="0"/>
            <a:ext cx="11620500" cy="3842445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0000">
                          <a:srgbClr val="000000">
                            <a:alpha val="100000"/>
                          </a:srgbClr>
                        </a:gs>
                        <a:gs pos="97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lIns="91440" tIns="457200" rIns="914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101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168">
          <p15:clr>
            <a:srgbClr val="A4A3A4"/>
          </p15:clr>
        </p15:guide>
        <p15:guide id="2" pos="18480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61C4-F18E-4353-933A-7808FA97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CF17E-B7CE-44D5-B540-D20777C48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79BA1-5251-471A-B23E-B5A7580F5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A1147-37E9-483B-92F3-68536A6E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B6803-DC35-435D-901A-FC6996D4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66633-59B2-409B-AF72-60E4D8D3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13D88-F429-435F-944B-7207878D5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4B0B4-A138-4951-B071-0E21A6059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35B56-CDA9-4BE5-B192-1D48B0EB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0C5B7-42C5-4096-A8EF-7487707D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95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B390-645C-411A-8170-9DD1CC01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9D6A2-55FD-4503-9921-339334D06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5F127-DBBD-4DF7-AD38-0F643512E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FE552-EA9C-4726-93F9-F8AD255BA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2E3CC-5554-453A-8755-30671AA4C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E8BEB-148C-4E6E-9FE9-124C94015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28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9445-46EB-4065-B5BD-B77D04CC2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833CC-16E6-4B3E-BAD7-28E81C70E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7CC30F-7515-47C5-B7E7-F8DA5C518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23239" y="12024360"/>
            <a:ext cx="18568033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E36A4F-3AD2-49D3-A2CB-E45B78BA4D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8F97A-BD25-478D-931A-2C96A95EF2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2EDFDD-803E-4346-8DCC-1CD1DCC04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13E50A-64B9-48A8-87BA-A8378755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EF0AE-2311-4972-A5E1-C3C2F8E5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37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6122-BF19-467D-92AB-585C8EC9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EC3AE-F9C6-4AEF-B773-8AC15A396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77033-60A3-4AE0-BD9B-DAD2124B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D3FBB-DF0F-4F9F-947E-603CB063D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8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04E131-550A-430D-9753-5E91A9FB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7ACE3A-CBFE-4863-B9E4-8BFC95702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F8E71-3E8C-485C-90EB-85C2EBB2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7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50C1-A098-4017-B792-AFF9E377F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66382-B392-4B14-B210-F00300E24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769F7-0DEF-468F-8480-B5830C75F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C0479-0D1D-4CE4-835F-93F7D6ADC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9F685A-DD37-456C-B965-B9138EBC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71188-C6AC-4CFC-9F6E-49711581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28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A961A-5FF9-4389-9765-7FAF3BCD5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F2400-F070-425F-8519-BE7CD3A49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B72DA-AE09-4FEC-8E2B-48D293176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5CDFE-D0E9-422A-9EFC-23E73F407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2AA5F-BE61-4624-8923-5F587D10D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D7027-90B3-4E7F-8175-32BF2A759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8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49F5BA-2B5E-41B5-BD26-93645BE2F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3D8A3-D988-4522-9D4F-4DE999D38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5D782-810F-4B6F-86EF-3CC955F09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85EDF-8A5A-4E48-8C48-2E77664C6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F8162-36F5-43C8-9EDE-0934EAF8F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A87080-FDB7-434F-8AE9-1F2EE9A39789}"/>
              </a:ext>
            </a:extLst>
          </p:cNvPr>
          <p:cNvSpPr/>
          <p:nvPr userDrawn="1"/>
        </p:nvSpPr>
        <p:spPr bwMode="ltGray">
          <a:xfrm>
            <a:off x="0" y="0"/>
            <a:ext cx="43891200" cy="502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BE71CA-29EF-4049-A1B9-78B812C2280F}"/>
              </a:ext>
            </a:extLst>
          </p:cNvPr>
          <p:cNvSpPr/>
          <p:nvPr userDrawn="1"/>
        </p:nvSpPr>
        <p:spPr bwMode="gray">
          <a:xfrm>
            <a:off x="0" y="3886200"/>
            <a:ext cx="438912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5F63AC-E607-4658-8AE1-85FFFFF3DC79}"/>
              </a:ext>
            </a:extLst>
          </p:cNvPr>
          <p:cNvCxnSpPr/>
          <p:nvPr userDrawn="1"/>
        </p:nvCxnSpPr>
        <p:spPr>
          <a:xfrm>
            <a:off x="0" y="3886200"/>
            <a:ext cx="43891200" cy="0"/>
          </a:xfrm>
          <a:prstGeom prst="line">
            <a:avLst/>
          </a:prstGeom>
          <a:ln w="1143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00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720" userDrawn="1">
          <p15:clr>
            <a:srgbClr val="A4A3A4"/>
          </p15:clr>
        </p15:guide>
        <p15:guide id="3" pos="26928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microsoft.com/office/2007/relationships/hdphoto" Target="../media/hdphoto1.wdp"/><Relationship Id="rId17" Type="http://schemas.openxmlformats.org/officeDocument/2006/relationships/image" Target="../media/image6.jpg"/><Relationship Id="rId2" Type="http://schemas.openxmlformats.org/officeDocument/2006/relationships/image" Target="../media/image7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png"/><Relationship Id="rId18" Type="http://schemas.microsoft.com/office/2007/relationships/hdphoto" Target="../media/hdphoto5.wdp"/><Relationship Id="rId26" Type="http://schemas.microsoft.com/office/2007/relationships/hdphoto" Target="../media/hdphoto9.wdp"/><Relationship Id="rId3" Type="http://schemas.openxmlformats.org/officeDocument/2006/relationships/image" Target="../media/image8.png"/><Relationship Id="rId21" Type="http://schemas.openxmlformats.org/officeDocument/2006/relationships/image" Target="../media/image24.png"/><Relationship Id="rId7" Type="http://schemas.openxmlformats.org/officeDocument/2006/relationships/image" Target="../media/image12.png"/><Relationship Id="rId12" Type="http://schemas.microsoft.com/office/2007/relationships/hdphoto" Target="../media/hdphoto1.wdp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image" Target="../media/image7.png"/><Relationship Id="rId16" Type="http://schemas.microsoft.com/office/2007/relationships/hdphoto" Target="../media/hdphoto4.wdp"/><Relationship Id="rId20" Type="http://schemas.microsoft.com/office/2007/relationships/hdphoto" Target="../media/hdphoto6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9.png"/><Relationship Id="rId24" Type="http://schemas.microsoft.com/office/2007/relationships/hdphoto" Target="../media/hdphoto8.wdp"/><Relationship Id="rId5" Type="http://schemas.openxmlformats.org/officeDocument/2006/relationships/image" Target="../media/image10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10" Type="http://schemas.openxmlformats.org/officeDocument/2006/relationships/image" Target="../media/image15.png"/><Relationship Id="rId19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microsoft.com/office/2007/relationships/hdphoto" Target="../media/hdphoto2.wdp"/><Relationship Id="rId22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png"/><Relationship Id="rId18" Type="http://schemas.microsoft.com/office/2007/relationships/hdphoto" Target="../media/hdphoto5.wdp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2.png"/><Relationship Id="rId12" Type="http://schemas.microsoft.com/office/2007/relationships/hdphoto" Target="../media/hdphoto1.wdp"/><Relationship Id="rId17" Type="http://schemas.openxmlformats.org/officeDocument/2006/relationships/image" Target="../media/image29.png"/><Relationship Id="rId2" Type="http://schemas.openxmlformats.org/officeDocument/2006/relationships/image" Target="../media/image7.png"/><Relationship Id="rId16" Type="http://schemas.microsoft.com/office/2007/relationships/hdphoto" Target="../media/hdphoto4.wdp"/><Relationship Id="rId20" Type="http://schemas.microsoft.com/office/2007/relationships/hdphoto" Target="../media/hdphoto6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9.png"/><Relationship Id="rId5" Type="http://schemas.openxmlformats.org/officeDocument/2006/relationships/image" Target="../media/image10.pn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microsoft.com/office/2007/relationships/hdphoto" Target="../media/hdphoto2.wdp"/><Relationship Id="rId22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png"/><Relationship Id="rId1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microsoft.com/office/2007/relationships/hdphoto" Target="../media/hdphoto1.wdp"/><Relationship Id="rId17" Type="http://schemas.openxmlformats.org/officeDocument/2006/relationships/image" Target="../media/image29.png"/><Relationship Id="rId2" Type="http://schemas.openxmlformats.org/officeDocument/2006/relationships/image" Target="../media/image7.png"/><Relationship Id="rId16" Type="http://schemas.microsoft.com/office/2007/relationships/hdphoto" Target="../media/hdphoto4.wdp"/><Relationship Id="rId20" Type="http://schemas.microsoft.com/office/2007/relationships/hdphoto" Target="../media/hdphoto6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9.png"/><Relationship Id="rId5" Type="http://schemas.openxmlformats.org/officeDocument/2006/relationships/image" Target="../media/image10.pn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png"/><Relationship Id="rId1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microsoft.com/office/2007/relationships/hdphoto" Target="../media/hdphoto1.wdp"/><Relationship Id="rId17" Type="http://schemas.openxmlformats.org/officeDocument/2006/relationships/image" Target="../media/image29.png"/><Relationship Id="rId2" Type="http://schemas.openxmlformats.org/officeDocument/2006/relationships/image" Target="../media/image7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9.png"/><Relationship Id="rId5" Type="http://schemas.openxmlformats.org/officeDocument/2006/relationships/image" Target="../media/image10.pn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microsoft.com/office/2007/relationships/hdphoto" Target="../media/hdphoto1.wdp"/><Relationship Id="rId2" Type="http://schemas.openxmlformats.org/officeDocument/2006/relationships/image" Target="../media/image7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9.png"/><Relationship Id="rId5" Type="http://schemas.openxmlformats.org/officeDocument/2006/relationships/image" Target="../media/image10.pn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9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6400" y="7361975"/>
            <a:ext cx="42214800" cy="9882233"/>
          </a:xfrm>
        </p:spPr>
        <p:txBody>
          <a:bodyPr>
            <a:noAutofit/>
          </a:bodyPr>
          <a:lstStyle/>
          <a:p>
            <a:r>
              <a:rPr lang="en-US" sz="20000" b="1" dirty="0">
                <a:latin typeface="Arial" panose="020B0604020202020204" pitchFamily="34" charset="0"/>
                <a:cs typeface="Arial" panose="020B0604020202020204" pitchFamily="34" charset="0"/>
              </a:rPr>
              <a:t>Determining the motion of a free falling chain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-406400" y="17244209"/>
            <a:ext cx="43027600" cy="5463392"/>
          </a:xfrm>
        </p:spPr>
        <p:txBody>
          <a:bodyPr/>
          <a:lstStyle/>
          <a:p>
            <a:r>
              <a:rPr lang="en-US" sz="12000" dirty="0">
                <a:latin typeface="Arial" panose="020B0604020202020204" pitchFamily="34" charset="0"/>
                <a:cs typeface="Arial" panose="020B0604020202020204" pitchFamily="34" charset="0"/>
              </a:rPr>
              <a:t>Syed Nabeel Shah | Julie Flores | Hans Johnson</a:t>
            </a:r>
          </a:p>
          <a:p>
            <a:r>
              <a:rPr lang="en-US" sz="12000" dirty="0">
                <a:latin typeface="Arial" panose="020B0604020202020204" pitchFamily="34" charset="0"/>
                <a:cs typeface="Arial" panose="020B0604020202020204" pitchFamily="34" charset="0"/>
              </a:rPr>
              <a:t>Asim Gangopadhyaya</a:t>
            </a:r>
          </a:p>
        </p:txBody>
      </p:sp>
      <p:pic>
        <p:nvPicPr>
          <p:cNvPr id="105" name="Picture Placeholder 104"/>
          <p:cNvPicPr>
            <a:picLocks noGrp="1" noChangeAspect="1"/>
          </p:cNvPicPr>
          <p:nvPr>
            <p:ph type="pic" sz="quarter" idx="4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35" b="286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382588"/>
            <a:ext cx="37855525" cy="3459162"/>
          </a:xfrm>
        </p:spPr>
        <p:txBody>
          <a:bodyPr>
            <a:norm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E97BD5-E3D7-49D8-B384-A8675E021A10}"/>
              </a:ext>
            </a:extLst>
          </p:cNvPr>
          <p:cNvSpPr/>
          <p:nvPr/>
        </p:nvSpPr>
        <p:spPr>
          <a:xfrm>
            <a:off x="11102340" y="12518101"/>
            <a:ext cx="21031200" cy="21752560"/>
          </a:xfrm>
          <a:prstGeom prst="rect">
            <a:avLst/>
          </a:prstGeom>
          <a:blipFill dpi="0" rotWithShape="1">
            <a:blip r:embed="rId2"/>
            <a:srcRect/>
            <a:stretch>
              <a:fillRect l="-14865" t="-12729" r="-15425" b="94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</p:spTree>
    <p:extLst>
      <p:ext uri="{BB962C8B-B14F-4D97-AF65-F5344CB8AC3E}">
        <p14:creationId xmlns:p14="http://schemas.microsoft.com/office/powerpoint/2010/main" val="3669192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9287919-7184-4D28-A211-637288D4E059}"/>
              </a:ext>
            </a:extLst>
          </p:cNvPr>
          <p:cNvSpPr/>
          <p:nvPr/>
        </p:nvSpPr>
        <p:spPr>
          <a:xfrm>
            <a:off x="0" y="13440931"/>
            <a:ext cx="21461506" cy="13360400"/>
          </a:xfrm>
          <a:prstGeom prst="rect">
            <a:avLst/>
          </a:prstGeom>
          <a:blipFill>
            <a:blip r:embed="rId2"/>
            <a:stretch>
              <a:fillRect l="-14865" t="-12729" r="-15425" b="94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C5075-F1C8-44BE-A367-356B8B701C97}"/>
              </a:ext>
            </a:extLst>
          </p:cNvPr>
          <p:cNvSpPr/>
          <p:nvPr/>
        </p:nvSpPr>
        <p:spPr>
          <a:xfrm>
            <a:off x="22106964" y="13440931"/>
            <a:ext cx="21784235" cy="13258800"/>
          </a:xfrm>
          <a:prstGeom prst="rect">
            <a:avLst/>
          </a:prstGeom>
          <a:blipFill>
            <a:blip r:embed="rId3"/>
            <a:stretch>
              <a:fillRect l="-14865" t="-12729" r="-15425" b="94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A10E13-26D4-4D30-BDCB-6C85A3980853}"/>
              </a:ext>
            </a:extLst>
          </p:cNvPr>
          <p:cNvSpPr txBox="1"/>
          <p:nvPr/>
        </p:nvSpPr>
        <p:spPr>
          <a:xfrm>
            <a:off x="645458" y="11850463"/>
            <a:ext cx="51010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Efficiency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F834B-8D7A-4C7D-B190-1EE0CB0DD4DB}"/>
              </a:ext>
            </a:extLst>
          </p:cNvPr>
          <p:cNvSpPr txBox="1"/>
          <p:nvPr/>
        </p:nvSpPr>
        <p:spPr>
          <a:xfrm>
            <a:off x="23559248" y="11850462"/>
            <a:ext cx="41392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/>
              <a:t>Viability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16E081-E49A-4474-9CEC-85624EA442A5}"/>
              </a:ext>
            </a:extLst>
          </p:cNvPr>
          <p:cNvSpPr txBox="1"/>
          <p:nvPr/>
        </p:nvSpPr>
        <p:spPr>
          <a:xfrm>
            <a:off x="1143000" y="960120"/>
            <a:ext cx="15544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</a:t>
            </a:r>
            <a:r>
              <a:rPr lang="en-US" sz="20000" dirty="0">
                <a:solidFill>
                  <a:schemeClr val="bg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493521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260129"/>
            <a:ext cx="37856160" cy="6362702"/>
          </a:xfrm>
        </p:spPr>
        <p:txBody>
          <a:bodyPr>
            <a:norm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D774F-59AD-4275-A8C5-CFD7CCE4D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  <a:blipFill>
            <a:blip r:embed="rId3"/>
            <a:stretch>
              <a:fillRect l="-14865" t="-12729" r="-15425" b="9493"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347FE6-B443-42ED-B5C1-6139A226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4584C-5245-4379-B15B-1CA5BC926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ED67DA-C8D7-4125-B87F-275B7D1A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274F3-F516-48CD-92E5-F9B1AB34C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1B06F-C4DD-43B5-80F6-C6CC14EC5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300522-07ED-4F78-A4BE-F989A2107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BA548-9D23-4E08-86D8-49BB18385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5200" y="11202988"/>
            <a:ext cx="23418800" cy="21105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A4731-E61C-429D-B053-AF8CDB7D266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55200" y="11202986"/>
            <a:ext cx="23418800" cy="21105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8B1C48-F7DA-4801-BA88-34F9323AA94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8"/>
            <a:ext cx="23418800" cy="211058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55B9F6-A6CC-4287-A179-6B0E7487D620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4400" y="11355388"/>
            <a:ext cx="23520400" cy="21392638"/>
          </a:xfrm>
          <a:prstGeom prst="rect">
            <a:avLst/>
          </a:prstGeom>
          <a:blipFill>
            <a:blip r:embed="rId17">
              <a:duotone>
                <a:prstClr val="black"/>
                <a:schemeClr val="bg1">
                  <a:tint val="45000"/>
                  <a:satMod val="400000"/>
                </a:schemeClr>
              </a:duotone>
            </a:blip>
            <a:stretch>
              <a:fillRect l="-14865" t="-12729" r="-15425" b="9493"/>
            </a:stretch>
          </a:blip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6783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260129"/>
            <a:ext cx="37856160" cy="6362702"/>
          </a:xfrm>
        </p:spPr>
        <p:txBody>
          <a:bodyPr>
            <a:norm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D774F-59AD-4275-A8C5-CFD7CCE4D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  <a:blipFill>
            <a:blip r:embed="rId3"/>
            <a:stretch>
              <a:fillRect l="-14865" t="-12729" r="-15425" b="9493"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347FE6-B443-42ED-B5C1-6139A226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4584C-5245-4379-B15B-1CA5BC926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ED67DA-C8D7-4125-B87F-275B7D1A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274F3-F516-48CD-92E5-F9B1AB34C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1B06F-C4DD-43B5-80F6-C6CC14EC5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300522-07ED-4F78-A4BE-F989A2107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BA548-9D23-4E08-86D8-49BB18385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5200" y="11202988"/>
            <a:ext cx="23418800" cy="21105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A4731-E61C-429D-B053-AF8CDB7D266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55200" y="11202986"/>
            <a:ext cx="23418800" cy="21105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8B1C48-F7DA-4801-BA88-34F9323AA94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8"/>
            <a:ext cx="23418800" cy="211058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86841B-DC24-4F3F-903F-2D2CBAE20B18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7"/>
            <a:ext cx="23418800" cy="211058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CF8246-3249-4B97-AE86-57624B9F1AC0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0000" y="11507787"/>
            <a:ext cx="23418800" cy="211058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D3C7AC-F83A-4420-9429-611B1550D1B7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2400" y="11660187"/>
            <a:ext cx="23418800" cy="21105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8BE534-26C0-4097-B0F2-CECF1757BCFE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0" y="11397301"/>
            <a:ext cx="23418800" cy="211058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01236B-56DE-44F1-9367-5430D469324A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64800" y="11812587"/>
            <a:ext cx="23418800" cy="211058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DA6E33-C5E1-48DE-80D7-975F829B5107}"/>
              </a:ext>
            </a:extLst>
          </p:cNvPr>
          <p:cNvPicPr>
            <a:picLocks noChangeAspect="1"/>
          </p:cNvPicPr>
          <p:nvPr/>
        </p:nvPicPr>
        <p:blipFill>
          <a:blip r:embed="rId2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17200" y="11964987"/>
            <a:ext cx="23418800" cy="211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14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260129"/>
            <a:ext cx="37856160" cy="6362702"/>
          </a:xfrm>
        </p:spPr>
        <p:txBody>
          <a:bodyPr>
            <a:norm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01236B-56DE-44F1-9367-5430D46932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9040" y="11054392"/>
            <a:ext cx="23418800" cy="211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77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260129"/>
            <a:ext cx="37856160" cy="6362702"/>
          </a:xfrm>
        </p:spPr>
        <p:txBody>
          <a:bodyPr>
            <a:norm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D774F-59AD-4275-A8C5-CFD7CCE4D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  <a:blipFill>
            <a:blip r:embed="rId3"/>
            <a:stretch>
              <a:fillRect l="-14865" t="-12729" r="-15425" b="9493"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347FE6-B443-42ED-B5C1-6139A226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4584C-5245-4379-B15B-1CA5BC926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ED67DA-C8D7-4125-B87F-275B7D1A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274F3-F516-48CD-92E5-F9B1AB34C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1B06F-C4DD-43B5-80F6-C6CC14EC5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300522-07ED-4F78-A4BE-F989A2107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BA548-9D23-4E08-86D8-49BB18385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5200" y="11202988"/>
            <a:ext cx="23418800" cy="21105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A4731-E61C-429D-B053-AF8CDB7D266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55200" y="11202986"/>
            <a:ext cx="23418800" cy="21105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8B1C48-F7DA-4801-BA88-34F9323AA94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8"/>
            <a:ext cx="23418800" cy="211058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86841B-DC24-4F3F-903F-2D2CBAE20B18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7"/>
            <a:ext cx="23418800" cy="211058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CF8246-3249-4B97-AE86-57624B9F1AC0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0000" y="11507787"/>
            <a:ext cx="23418800" cy="211058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D3C7AC-F83A-4420-9429-611B1550D1B7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2400" y="11660187"/>
            <a:ext cx="23418800" cy="21105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8BE534-26C0-4097-B0F2-CECF1757BCFE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0" y="11397301"/>
            <a:ext cx="23418800" cy="211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12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260129"/>
            <a:ext cx="37856160" cy="6362702"/>
          </a:xfrm>
        </p:spPr>
        <p:txBody>
          <a:bodyPr>
            <a:norm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D774F-59AD-4275-A8C5-CFD7CCE4D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  <a:blipFill>
            <a:blip r:embed="rId3"/>
            <a:stretch>
              <a:fillRect l="-14865" t="-12729" r="-15425" b="9493"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347FE6-B443-42ED-B5C1-6139A226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4584C-5245-4379-B15B-1CA5BC926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ED67DA-C8D7-4125-B87F-275B7D1A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274F3-F516-48CD-92E5-F9B1AB34C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1B06F-C4DD-43B5-80F6-C6CC14EC5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300522-07ED-4F78-A4BE-F989A2107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BA548-9D23-4E08-86D8-49BB18385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5200" y="11202988"/>
            <a:ext cx="23418800" cy="21105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A4731-E61C-429D-B053-AF8CDB7D266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55200" y="11202986"/>
            <a:ext cx="23418800" cy="21105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8B1C48-F7DA-4801-BA88-34F9323AA94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8"/>
            <a:ext cx="23418800" cy="211058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86841B-DC24-4F3F-903F-2D2CBAE20B18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7"/>
            <a:ext cx="23418800" cy="211058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CF8246-3249-4B97-AE86-57624B9F1AC0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0000" y="11507787"/>
            <a:ext cx="23418800" cy="211058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D3C7AC-F83A-4420-9429-611B1550D1B7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2400" y="11660187"/>
            <a:ext cx="23418800" cy="211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65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260129"/>
            <a:ext cx="37856160" cy="6362702"/>
          </a:xfrm>
        </p:spPr>
        <p:txBody>
          <a:bodyPr>
            <a:norm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D774F-59AD-4275-A8C5-CFD7CCE4D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  <a:blipFill>
            <a:blip r:embed="rId3"/>
            <a:stretch>
              <a:fillRect l="-14865" t="-12729" r="-15425" b="9493"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347FE6-B443-42ED-B5C1-6139A226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4584C-5245-4379-B15B-1CA5BC926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ED67DA-C8D7-4125-B87F-275B7D1A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274F3-F516-48CD-92E5-F9B1AB34C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1B06F-C4DD-43B5-80F6-C6CC14EC5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300522-07ED-4F78-A4BE-F989A2107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BA548-9D23-4E08-86D8-49BB18385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5200" y="11202988"/>
            <a:ext cx="23418800" cy="21105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A4731-E61C-429D-B053-AF8CDB7D266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55200" y="11202986"/>
            <a:ext cx="23418800" cy="21105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8B1C48-F7DA-4801-BA88-34F9323AA94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8"/>
            <a:ext cx="23418800" cy="211058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86841B-DC24-4F3F-903F-2D2CBAE20B18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7"/>
            <a:ext cx="23418800" cy="211058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CF8246-3249-4B97-AE86-57624B9F1AC0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0000" y="11507787"/>
            <a:ext cx="23418800" cy="211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2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260129"/>
            <a:ext cx="37856160" cy="6362702"/>
          </a:xfrm>
        </p:spPr>
        <p:txBody>
          <a:bodyPr>
            <a:norm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D774F-59AD-4275-A8C5-CFD7CCE4D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  <a:blipFill>
            <a:blip r:embed="rId3"/>
            <a:stretch>
              <a:fillRect l="-14865" t="-12729" r="-15425" b="9493"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347FE6-B443-42ED-B5C1-6139A226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4584C-5245-4379-B15B-1CA5BC926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ED67DA-C8D7-4125-B87F-275B7D1A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274F3-F516-48CD-92E5-F9B1AB34C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1B06F-C4DD-43B5-80F6-C6CC14EC5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300522-07ED-4F78-A4BE-F989A2107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BA548-9D23-4E08-86D8-49BB18385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5200" y="11202988"/>
            <a:ext cx="23418800" cy="21105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A4731-E61C-429D-B053-AF8CDB7D266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55200" y="11202986"/>
            <a:ext cx="23418800" cy="21105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8B1C48-F7DA-4801-BA88-34F9323AA94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8"/>
            <a:ext cx="23418800" cy="211058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86841B-DC24-4F3F-903F-2D2CBAE20B18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7"/>
            <a:ext cx="23418800" cy="211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90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260129"/>
            <a:ext cx="37856160" cy="6362702"/>
          </a:xfrm>
        </p:spPr>
        <p:txBody>
          <a:bodyPr>
            <a:norm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D774F-59AD-4275-A8C5-CFD7CCE4D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  <a:blipFill>
            <a:blip r:embed="rId3"/>
            <a:stretch>
              <a:fillRect l="-14865" t="-12729" r="-15425" b="9493"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347FE6-B443-42ED-B5C1-6139A226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4584C-5245-4379-B15B-1CA5BC926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ED67DA-C8D7-4125-B87F-275B7D1A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274F3-F516-48CD-92E5-F9B1AB34C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1B06F-C4DD-43B5-80F6-C6CC14EC5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300522-07ED-4F78-A4BE-F989A2107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BA548-9D23-4E08-86D8-49BB18385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5200" y="11202988"/>
            <a:ext cx="23418800" cy="21105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A4731-E61C-429D-B053-AF8CDB7D266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55200" y="11202986"/>
            <a:ext cx="23418800" cy="21105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8B1C48-F7DA-4801-BA88-34F9323AA94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600" y="11355388"/>
            <a:ext cx="23418800" cy="2110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9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Placeholder 66"/>
          <p:cNvSpPr>
            <a:spLocks noGrp="1"/>
          </p:cNvSpPr>
          <p:nvPr>
            <p:ph type="body" sz="quarter" idx="13"/>
          </p:nvPr>
        </p:nvSpPr>
        <p:spPr>
          <a:xfrm>
            <a:off x="4610630" y="10594931"/>
            <a:ext cx="20253960" cy="3794760"/>
          </a:xfrm>
        </p:spPr>
        <p:txBody>
          <a:bodyPr/>
          <a:lstStyle/>
          <a:p>
            <a:r>
              <a:rPr lang="en-US" sz="12000" dirty="0"/>
              <a:t>How does a chain behave in free fall?</a:t>
            </a:r>
          </a:p>
        </p:txBody>
      </p:sp>
      <p:sp>
        <p:nvSpPr>
          <p:cNvPr id="69" name="Text Placeholder 68"/>
          <p:cNvSpPr>
            <a:spLocks noGrp="1"/>
          </p:cNvSpPr>
          <p:nvPr>
            <p:ph type="body" sz="quarter" idx="19"/>
          </p:nvPr>
        </p:nvSpPr>
        <p:spPr>
          <a:xfrm>
            <a:off x="1065027" y="19830665"/>
            <a:ext cx="27345167" cy="11475720"/>
          </a:xfrm>
        </p:spPr>
        <p:txBody>
          <a:bodyPr/>
          <a:lstStyle/>
          <a:p>
            <a:pPr algn="ctr"/>
            <a:r>
              <a:rPr lang="en-US" sz="12000" dirty="0">
                <a:cs typeface="Helvetica Light"/>
              </a:rPr>
              <a:t>The motion of a chain in free fall is not a simple calculation…</a:t>
            </a:r>
          </a:p>
          <a:p>
            <a:pPr algn="ctr"/>
            <a:endParaRPr lang="en-US" sz="12000" dirty="0">
              <a:cs typeface="Helvetica Light"/>
            </a:endParaRPr>
          </a:p>
          <a:p>
            <a:pPr algn="ctr"/>
            <a:r>
              <a:rPr lang="en-US" sz="12000" dirty="0">
                <a:cs typeface="Helvetica Light"/>
              </a:rPr>
              <a:t>Does a chain in free fall exhibit conservative or non-conservative behavior?</a:t>
            </a:r>
          </a:p>
        </p:txBody>
      </p:sp>
      <p:pic>
        <p:nvPicPr>
          <p:cNvPr id="105" name="Picture Placeholder 104"/>
          <p:cNvPicPr>
            <a:picLocks noGrp="1" noChangeAspect="1"/>
          </p:cNvPicPr>
          <p:nvPr>
            <p:ph type="pic" sz="quarter" idx="4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35" b="28635"/>
          <a:stretch>
            <a:fillRect/>
          </a:stretch>
        </p:blipFill>
        <p:spPr/>
      </p:pic>
      <p:pic>
        <p:nvPicPr>
          <p:cNvPr id="1026" name="Picture 2" descr="Image result for falling chain physics">
            <a:extLst>
              <a:ext uri="{FF2B5EF4-FFF2-40B4-BE49-F238E27FC236}">
                <a16:creationId xmlns:a16="http://schemas.microsoft.com/office/drawing/2014/main" id="{13D56DD3-D112-4CEB-9D77-AEA728465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" t="-402" r="22505" b="402"/>
          <a:stretch/>
        </p:blipFill>
        <p:spPr bwMode="auto">
          <a:xfrm>
            <a:off x="26856071" y="6187374"/>
            <a:ext cx="17692577" cy="1585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641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260129"/>
            <a:ext cx="37856160" cy="6362702"/>
          </a:xfrm>
        </p:spPr>
        <p:txBody>
          <a:bodyPr>
            <a:norm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D774F-59AD-4275-A8C5-CFD7CCE4D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  <a:blipFill>
            <a:blip r:embed="rId3"/>
            <a:stretch>
              <a:fillRect l="-14865" t="-12729" r="-15425" b="9493"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347FE6-B443-42ED-B5C1-6139A226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4584C-5245-4379-B15B-1CA5BC926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ED67DA-C8D7-4125-B87F-275B7D1A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274F3-F516-48CD-92E5-F9B1AB34C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1B06F-C4DD-43B5-80F6-C6CC14EC5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300522-07ED-4F78-A4BE-F989A2107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5200" y="11202987"/>
            <a:ext cx="23418800" cy="21105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BA548-9D23-4E08-86D8-49BB18385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5200" y="11202988"/>
            <a:ext cx="23418800" cy="21105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A4731-E61C-429D-B053-AF8CDB7D266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55200" y="11202986"/>
            <a:ext cx="23418800" cy="211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01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790" y="-121696"/>
            <a:ext cx="37856160" cy="4148986"/>
          </a:xfrm>
        </p:spPr>
        <p:txBody>
          <a:bodyPr>
            <a:norm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9201DD-9F3F-428C-80E1-B2446E5BBBFD}"/>
              </a:ext>
            </a:extLst>
          </p:cNvPr>
          <p:cNvSpPr/>
          <p:nvPr/>
        </p:nvSpPr>
        <p:spPr>
          <a:xfrm>
            <a:off x="-3327908" y="11024311"/>
            <a:ext cx="24387048" cy="10671048"/>
          </a:xfrm>
          <a:prstGeom prst="rect">
            <a:avLst/>
          </a:prstGeom>
          <a:blipFill>
            <a:blip r:embed="rId2"/>
            <a:stretch>
              <a:fillRect l="3270" t="9313" r="-4232" b="-367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A551FA-6FB7-4887-8BB0-C6D11365C0BD}"/>
              </a:ext>
            </a:extLst>
          </p:cNvPr>
          <p:cNvSpPr/>
          <p:nvPr/>
        </p:nvSpPr>
        <p:spPr>
          <a:xfrm>
            <a:off x="-1648714" y="22975200"/>
            <a:ext cx="22604476" cy="8527340"/>
          </a:xfrm>
          <a:prstGeom prst="rect">
            <a:avLst/>
          </a:prstGeom>
          <a:blipFill>
            <a:blip r:embed="rId3"/>
            <a:stretch>
              <a:fillRect l="8682" t="-7367" r="3972" b="41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17C9CE-78EA-4AB4-B756-AD5B8AB82E3F}"/>
              </a:ext>
            </a:extLst>
          </p:cNvPr>
          <p:cNvSpPr/>
          <p:nvPr/>
        </p:nvSpPr>
        <p:spPr>
          <a:xfrm>
            <a:off x="24651716" y="12817165"/>
            <a:ext cx="15237968" cy="8026867"/>
          </a:xfrm>
          <a:prstGeom prst="rect">
            <a:avLst/>
          </a:prstGeom>
          <a:blipFill>
            <a:blip r:embed="rId4"/>
            <a:stretch>
              <a:fillRect l="8961" t="-3407" r="881" b="1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pic>
        <p:nvPicPr>
          <p:cNvPr id="19" name="Picture 18" descr="mazur group logo.png">
            <a:extLst>
              <a:ext uri="{FF2B5EF4-FFF2-40B4-BE49-F238E27FC236}">
                <a16:creationId xmlns:a16="http://schemas.microsoft.com/office/drawing/2014/main" id="{5A07A472-1505-4B64-9F43-98B61C39E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400" y="22994912"/>
            <a:ext cx="18694400" cy="7722455"/>
          </a:xfrm>
          <a:prstGeom prst="rect">
            <a:avLst/>
          </a:prstGeom>
        </p:spPr>
      </p:pic>
      <p:pic>
        <p:nvPicPr>
          <p:cNvPr id="20" name="Picture 19" descr="SEASLogo_RGB_OnBlack.jpg">
            <a:extLst>
              <a:ext uri="{FF2B5EF4-FFF2-40B4-BE49-F238E27FC236}">
                <a16:creationId xmlns:a16="http://schemas.microsoft.com/office/drawing/2014/main" id="{75C6FB8B-1779-4E63-9340-912345F902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219" y="7612191"/>
            <a:ext cx="19812762" cy="50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07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 Placeholder 69"/>
          <p:cNvSpPr>
            <a:spLocks noGrp="1"/>
          </p:cNvSpPr>
          <p:nvPr>
            <p:ph type="body" sz="quarter" idx="17"/>
          </p:nvPr>
        </p:nvSpPr>
        <p:spPr>
          <a:xfrm>
            <a:off x="3200400" y="14274800"/>
            <a:ext cx="35509200" cy="5743264"/>
          </a:xfrm>
        </p:spPr>
        <p:txBody>
          <a:bodyPr/>
          <a:lstStyle/>
          <a:p>
            <a:r>
              <a:rPr lang="en-US" sz="20000" dirty="0">
                <a:latin typeface="Arial" panose="020B0604020202020204" pitchFamily="34" charset="0"/>
                <a:cs typeface="Arial" panose="020B0604020202020204" pitchFamily="34" charset="0"/>
              </a:rPr>
              <a:t>QUESTIONS/COMMENTS</a:t>
            </a:r>
          </a:p>
        </p:txBody>
      </p:sp>
    </p:spTree>
    <p:extLst>
      <p:ext uri="{BB962C8B-B14F-4D97-AF65-F5344CB8AC3E}">
        <p14:creationId xmlns:p14="http://schemas.microsoft.com/office/powerpoint/2010/main" val="1017048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6945" y="10063080"/>
            <a:ext cx="451462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20" dirty="0">
                <a:solidFill>
                  <a:schemeClr val="bg1"/>
                </a:solidFill>
              </a:rPr>
              <a:t>Si (100)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44260" y="7733134"/>
            <a:ext cx="1965067" cy="525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13" name="Rectangle 12"/>
          <p:cNvSpPr/>
          <p:nvPr/>
        </p:nvSpPr>
        <p:spPr>
          <a:xfrm>
            <a:off x="7191180" y="7089636"/>
            <a:ext cx="1965067" cy="1194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24" name="Isosceles Triangle 23"/>
          <p:cNvSpPr/>
          <p:nvPr/>
        </p:nvSpPr>
        <p:spPr>
          <a:xfrm flipV="1">
            <a:off x="2586886" y="8283955"/>
            <a:ext cx="2079787" cy="15367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25" name="Isosceles Triangle 24"/>
          <p:cNvSpPr/>
          <p:nvPr/>
        </p:nvSpPr>
        <p:spPr>
          <a:xfrm flipV="1">
            <a:off x="7119449" y="8283955"/>
            <a:ext cx="2079787" cy="15367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35" name="Rectangle 34"/>
          <p:cNvSpPr/>
          <p:nvPr/>
        </p:nvSpPr>
        <p:spPr>
          <a:xfrm>
            <a:off x="0" y="-58440"/>
            <a:ext cx="43891200" cy="5459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/>
          </a:p>
        </p:txBody>
      </p:sp>
      <p:sp>
        <p:nvSpPr>
          <p:cNvPr id="37" name="TextBox 36"/>
          <p:cNvSpPr txBox="1"/>
          <p:nvPr/>
        </p:nvSpPr>
        <p:spPr>
          <a:xfrm>
            <a:off x="593122" y="408451"/>
            <a:ext cx="4306082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0" dirty="0">
                <a:solidFill>
                  <a:schemeClr val="bg1"/>
                </a:solidFill>
              </a:rPr>
              <a:t>What should the motion of a free falling object be?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7465" y="10143595"/>
            <a:ext cx="451462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20" dirty="0">
                <a:solidFill>
                  <a:schemeClr val="bg1"/>
                </a:solidFill>
              </a:rPr>
              <a:t>Si (100)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2677BA-BECC-4CD9-B097-90F98D06F7B3}"/>
              </a:ext>
            </a:extLst>
          </p:cNvPr>
          <p:cNvSpPr txBox="1"/>
          <p:nvPr/>
        </p:nvSpPr>
        <p:spPr>
          <a:xfrm>
            <a:off x="386940" y="15030696"/>
            <a:ext cx="451462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20" dirty="0">
                <a:solidFill>
                  <a:schemeClr val="bg1"/>
                </a:solidFill>
              </a:rPr>
              <a:t>Si (100)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6FBE56-DB08-498F-A8EF-36C7C042C4AA}"/>
              </a:ext>
            </a:extLst>
          </p:cNvPr>
          <p:cNvSpPr/>
          <p:nvPr/>
        </p:nvSpPr>
        <p:spPr>
          <a:xfrm>
            <a:off x="2644255" y="12700750"/>
            <a:ext cx="1965067" cy="525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68612B-069B-456E-BC91-425E700E3D24}"/>
              </a:ext>
            </a:extLst>
          </p:cNvPr>
          <p:cNvSpPr/>
          <p:nvPr/>
        </p:nvSpPr>
        <p:spPr>
          <a:xfrm>
            <a:off x="7191175" y="12057252"/>
            <a:ext cx="1965067" cy="1194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9FAD2F-1EA3-4215-AB62-ADC7A3A12E41}"/>
              </a:ext>
            </a:extLst>
          </p:cNvPr>
          <p:cNvSpPr/>
          <p:nvPr/>
        </p:nvSpPr>
        <p:spPr>
          <a:xfrm>
            <a:off x="11709377" y="12706404"/>
            <a:ext cx="1965067" cy="525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2BB2181-CD32-4108-841B-68E8C9A6E37F}"/>
              </a:ext>
            </a:extLst>
          </p:cNvPr>
          <p:cNvSpPr/>
          <p:nvPr/>
        </p:nvSpPr>
        <p:spPr>
          <a:xfrm>
            <a:off x="2644246" y="12277579"/>
            <a:ext cx="1965067" cy="948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801C49-3987-4FAC-B1D8-CB6B6A803878}"/>
              </a:ext>
            </a:extLst>
          </p:cNvPr>
          <p:cNvSpPr/>
          <p:nvPr/>
        </p:nvSpPr>
        <p:spPr>
          <a:xfrm>
            <a:off x="7191166" y="12116090"/>
            <a:ext cx="1965067" cy="1101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1B6C05C8-1CC3-4FDC-80C1-A5060395A8CE}"/>
              </a:ext>
            </a:extLst>
          </p:cNvPr>
          <p:cNvSpPr/>
          <p:nvPr/>
        </p:nvSpPr>
        <p:spPr>
          <a:xfrm flipV="1">
            <a:off x="2586881" y="13251571"/>
            <a:ext cx="2079787" cy="15367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36065DD-1A1E-48A7-84C9-DBC94C4133B4}"/>
              </a:ext>
            </a:extLst>
          </p:cNvPr>
          <p:cNvSpPr/>
          <p:nvPr/>
        </p:nvSpPr>
        <p:spPr>
          <a:xfrm flipV="1">
            <a:off x="7119444" y="13251571"/>
            <a:ext cx="2079787" cy="15367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2098ED91-90E2-4BD2-9F8C-23E0B02CCF12}"/>
              </a:ext>
            </a:extLst>
          </p:cNvPr>
          <p:cNvSpPr/>
          <p:nvPr/>
        </p:nvSpPr>
        <p:spPr>
          <a:xfrm flipV="1">
            <a:off x="11652003" y="13251571"/>
            <a:ext cx="2079787" cy="15367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616921-792A-46D4-A9E1-7007B3654997}"/>
              </a:ext>
            </a:extLst>
          </p:cNvPr>
          <p:cNvSpPr txBox="1"/>
          <p:nvPr/>
        </p:nvSpPr>
        <p:spPr>
          <a:xfrm>
            <a:off x="522429" y="21839530"/>
            <a:ext cx="451462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20" dirty="0">
                <a:solidFill>
                  <a:schemeClr val="bg1"/>
                </a:solidFill>
              </a:rPr>
              <a:t>Si (100)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CF2B281-4D74-4520-883D-3C91AB53635B}"/>
              </a:ext>
            </a:extLst>
          </p:cNvPr>
          <p:cNvSpPr/>
          <p:nvPr/>
        </p:nvSpPr>
        <p:spPr>
          <a:xfrm>
            <a:off x="2779745" y="19509583"/>
            <a:ext cx="1965067" cy="525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5C1A54-7840-4B24-B7DC-57A042378EB8}"/>
              </a:ext>
            </a:extLst>
          </p:cNvPr>
          <p:cNvSpPr/>
          <p:nvPr/>
        </p:nvSpPr>
        <p:spPr>
          <a:xfrm>
            <a:off x="7326665" y="18866086"/>
            <a:ext cx="1965067" cy="1194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E82924A-0FE5-4819-B5D4-EE7FE55548D0}"/>
              </a:ext>
            </a:extLst>
          </p:cNvPr>
          <p:cNvSpPr/>
          <p:nvPr/>
        </p:nvSpPr>
        <p:spPr>
          <a:xfrm>
            <a:off x="11844867" y="19515238"/>
            <a:ext cx="1965067" cy="525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169C63A-A8A6-4D86-A0D3-94F45FADA0DE}"/>
              </a:ext>
            </a:extLst>
          </p:cNvPr>
          <p:cNvSpPr/>
          <p:nvPr/>
        </p:nvSpPr>
        <p:spPr>
          <a:xfrm>
            <a:off x="2779735" y="18994975"/>
            <a:ext cx="1965077" cy="1157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594A7F8-C48C-45F9-B61E-A4A39D5B51BC}"/>
              </a:ext>
            </a:extLst>
          </p:cNvPr>
          <p:cNvSpPr/>
          <p:nvPr/>
        </p:nvSpPr>
        <p:spPr>
          <a:xfrm>
            <a:off x="7326655" y="18924924"/>
            <a:ext cx="1965067" cy="1101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0AEA3D-C677-4EA9-BDF6-190758C71C87}"/>
              </a:ext>
            </a:extLst>
          </p:cNvPr>
          <p:cNvSpPr/>
          <p:nvPr/>
        </p:nvSpPr>
        <p:spPr>
          <a:xfrm>
            <a:off x="11844857" y="18924924"/>
            <a:ext cx="1965067" cy="1135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7E6D759A-C572-4982-A309-C69D2A5E169A}"/>
              </a:ext>
            </a:extLst>
          </p:cNvPr>
          <p:cNvSpPr/>
          <p:nvPr/>
        </p:nvSpPr>
        <p:spPr>
          <a:xfrm flipV="1">
            <a:off x="2779733" y="20113572"/>
            <a:ext cx="1985674" cy="15617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FF7806DA-BDFF-41CC-ABF3-AECB1703FF7F}"/>
              </a:ext>
            </a:extLst>
          </p:cNvPr>
          <p:cNvSpPr/>
          <p:nvPr/>
        </p:nvSpPr>
        <p:spPr>
          <a:xfrm flipV="1">
            <a:off x="7289849" y="20060405"/>
            <a:ext cx="2044872" cy="15367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D6DEF7DB-D885-4951-99E1-5E030B36B954}"/>
              </a:ext>
            </a:extLst>
          </p:cNvPr>
          <p:cNvSpPr/>
          <p:nvPr/>
        </p:nvSpPr>
        <p:spPr>
          <a:xfrm flipV="1">
            <a:off x="11816170" y="20063208"/>
            <a:ext cx="2022432" cy="1634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8E1534B-A276-423C-A48C-599E14708A0D}"/>
              </a:ext>
            </a:extLst>
          </p:cNvPr>
          <p:cNvSpPr txBox="1"/>
          <p:nvPr/>
        </p:nvSpPr>
        <p:spPr>
          <a:xfrm>
            <a:off x="23220300" y="10013304"/>
            <a:ext cx="451462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20" dirty="0">
                <a:solidFill>
                  <a:schemeClr val="bg1"/>
                </a:solidFill>
              </a:rPr>
              <a:t>Si (100)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F24FDB3-36F2-473E-9206-E76D83A13A37}"/>
              </a:ext>
            </a:extLst>
          </p:cNvPr>
          <p:cNvSpPr/>
          <p:nvPr/>
        </p:nvSpPr>
        <p:spPr>
          <a:xfrm>
            <a:off x="25477615" y="7683358"/>
            <a:ext cx="1965067" cy="525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989672F-9E7D-4B03-8705-55B2C594E594}"/>
              </a:ext>
            </a:extLst>
          </p:cNvPr>
          <p:cNvSpPr/>
          <p:nvPr/>
        </p:nvSpPr>
        <p:spPr>
          <a:xfrm>
            <a:off x="30024535" y="7039860"/>
            <a:ext cx="1965067" cy="1194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96414DA-C594-48CC-B5A9-94E15BE97DCB}"/>
              </a:ext>
            </a:extLst>
          </p:cNvPr>
          <p:cNvSpPr/>
          <p:nvPr/>
        </p:nvSpPr>
        <p:spPr>
          <a:xfrm>
            <a:off x="34542737" y="7689012"/>
            <a:ext cx="1965067" cy="525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68E2CC0-34A6-441D-B3F3-7387B1662F55}"/>
              </a:ext>
            </a:extLst>
          </p:cNvPr>
          <p:cNvSpPr/>
          <p:nvPr/>
        </p:nvSpPr>
        <p:spPr>
          <a:xfrm>
            <a:off x="25477606" y="7321150"/>
            <a:ext cx="1965077" cy="973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6233869-5D89-4A34-AA14-1F579E29A280}"/>
              </a:ext>
            </a:extLst>
          </p:cNvPr>
          <p:cNvSpPr/>
          <p:nvPr/>
        </p:nvSpPr>
        <p:spPr>
          <a:xfrm>
            <a:off x="30024526" y="7098698"/>
            <a:ext cx="1965067" cy="1101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18157E-B4E9-46D2-85A8-B2B2FCDD64B1}"/>
              </a:ext>
            </a:extLst>
          </p:cNvPr>
          <p:cNvSpPr/>
          <p:nvPr/>
        </p:nvSpPr>
        <p:spPr>
          <a:xfrm>
            <a:off x="34542727" y="7098699"/>
            <a:ext cx="1965067" cy="1135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0BEDC825-9324-4E2D-A481-F85E671530B1}"/>
              </a:ext>
            </a:extLst>
          </p:cNvPr>
          <p:cNvSpPr/>
          <p:nvPr/>
        </p:nvSpPr>
        <p:spPr>
          <a:xfrm flipV="1">
            <a:off x="25477603" y="8287347"/>
            <a:ext cx="1985674" cy="15617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930B455A-9A25-4055-BD52-1DF8DE6D5BEC}"/>
              </a:ext>
            </a:extLst>
          </p:cNvPr>
          <p:cNvSpPr/>
          <p:nvPr/>
        </p:nvSpPr>
        <p:spPr>
          <a:xfrm flipV="1">
            <a:off x="29987719" y="8234179"/>
            <a:ext cx="2044872" cy="15367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4603C384-10BF-4872-847F-947D3E88B8DA}"/>
              </a:ext>
            </a:extLst>
          </p:cNvPr>
          <p:cNvSpPr/>
          <p:nvPr/>
        </p:nvSpPr>
        <p:spPr>
          <a:xfrm flipV="1">
            <a:off x="34514040" y="8236983"/>
            <a:ext cx="2022432" cy="1634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64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1D6F4-C896-4821-91B4-ADD90B545FF1}"/>
              </a:ext>
            </a:extLst>
          </p:cNvPr>
          <p:cNvSpPr txBox="1"/>
          <p:nvPr/>
        </p:nvSpPr>
        <p:spPr>
          <a:xfrm>
            <a:off x="1369558" y="11139766"/>
            <a:ext cx="796516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/>
              <a:t>Object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D5E262-10D0-446C-AFA8-EB1A3A60F34D}"/>
                  </a:ext>
                </a:extLst>
              </p:cNvPr>
              <p:cNvSpPr txBox="1"/>
              <p:nvPr/>
            </p:nvSpPr>
            <p:spPr>
              <a:xfrm>
                <a:off x="14580765" y="5645585"/>
                <a:ext cx="8777615" cy="2588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5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sz="15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0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15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D5E262-10D0-446C-AFA8-EB1A3A60F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0765" y="5645585"/>
                <a:ext cx="8777615" cy="25885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91B0933-36A2-414C-BC6C-772344E341D1}"/>
              </a:ext>
            </a:extLst>
          </p:cNvPr>
          <p:cNvSpPr/>
          <p:nvPr/>
        </p:nvSpPr>
        <p:spPr>
          <a:xfrm>
            <a:off x="38028117" y="8195060"/>
            <a:ext cx="967785" cy="71546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834B4C-D54F-4DE7-98D4-EF1227BCAA7E}"/>
              </a:ext>
            </a:extLst>
          </p:cNvPr>
          <p:cNvSpPr/>
          <p:nvPr/>
        </p:nvSpPr>
        <p:spPr>
          <a:xfrm>
            <a:off x="17421761" y="9023579"/>
            <a:ext cx="6332588" cy="57200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4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78"/>
    </mc:Choice>
    <mc:Fallback xmlns="">
      <p:transition spd="slow" advTm="55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2 -0.064 L 0.00347 0.527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" y="295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48148E-7 3.56481E-6 L 0.00315 0.4675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3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2176E-6 -6.6358E-7 L -0.00256 0.4745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2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091FDC-9D4C-44C1-B240-A98C8EF312B9}"/>
              </a:ext>
            </a:extLst>
          </p:cNvPr>
          <p:cNvSpPr txBox="1"/>
          <p:nvPr/>
        </p:nvSpPr>
        <p:spPr>
          <a:xfrm>
            <a:off x="636103" y="0"/>
            <a:ext cx="389157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solidFill>
                  <a:schemeClr val="bg1"/>
                </a:solidFill>
              </a:rPr>
              <a:t>How Objects Actually Behave?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E3E95C-98D4-4209-9D9D-1C58F01F2E6B}"/>
              </a:ext>
            </a:extLst>
          </p:cNvPr>
          <p:cNvSpPr/>
          <p:nvPr/>
        </p:nvSpPr>
        <p:spPr>
          <a:xfrm>
            <a:off x="3109413" y="7877008"/>
            <a:ext cx="6332588" cy="57200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98CABC-ED7F-46BD-B155-340192AA0288}"/>
              </a:ext>
            </a:extLst>
          </p:cNvPr>
          <p:cNvSpPr/>
          <p:nvPr/>
        </p:nvSpPr>
        <p:spPr>
          <a:xfrm>
            <a:off x="38028117" y="8195060"/>
            <a:ext cx="967785" cy="71546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6FA55-6541-4252-9CF3-0EA2237BA404}"/>
              </a:ext>
            </a:extLst>
          </p:cNvPr>
          <p:cNvSpPr txBox="1"/>
          <p:nvPr/>
        </p:nvSpPr>
        <p:spPr>
          <a:xfrm>
            <a:off x="14988209" y="7877008"/>
            <a:ext cx="14908695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/>
              <a:t>Insert Slinky video from YouTube to show how a long slinky behaves during a freefall.</a:t>
            </a:r>
          </a:p>
          <a:p>
            <a:endParaRPr lang="en-US" sz="10000" dirty="0"/>
          </a:p>
          <a:p>
            <a:r>
              <a:rPr lang="en-US" sz="10000" dirty="0" err="1"/>
              <a:t>Microcollisions</a:t>
            </a:r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398683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162E-6 2.23765E-6 L 0.00314 0.467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3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69 -0.07267 C -0.00969 -0.07258 -0.00246 -0.13296 -0.00246 -0.13296 C -0.00369 -0.12987 0.00669 -0.03004 0.00561 -0.02676 C 0.00492 -0.02445 0.00185 -0.03313 0.00293 -0.02445 C 0.00402 -0.01577 0.00264 -0.00916 0.00203 -0.00632 C 0.00141 -0.00386 0.00141 0.00405 0.00293 0.01919 C 0.00438 0.03424 -3.32176E-6 0.04408 -0.00068 0.04692 C -0.00191 0.05184 0.00709 0.12437 0.00478 0.12896 C 0.00264 0.14043 -0.0188 -0.01832 -0.01967 0.00342 C -0.02083 0.03241 -0.01935 0.01934 -0.02242 0.03969 C -0.02267 0.04524 0.00977 0.16686 0.00933 0.17255 C 0.00886 0.17814 -0.02474 0.06781 -0.02513 0.0735 C -0.0256 0.08102 -0.02513 0.08888 -0.02604 0.0964 C -0.02665 0.10185 -0.02882 0.10677 -0.02966 0.11208 C -0.03128 0.12298 -0.03081 0.13426 -0.03327 0.14472 C -0.0345 0.14993 -0.03573 0.15509 -0.03689 0.1604 C -0.03913 0.17091 -0.03819 0.17024 -0.04141 0.18099 C -0.04213 0.18345 -0.04336 0.18576 -0.04412 0.18822 C -0.04481 0.1902 -0.04535 0.19227 -0.04597 0.1942 C -0.04788 0.20988 -0.04481 0.19604 -0.04958 0.20395 C -0.0502 0.20481 -0.05002 0.2064 -0.05049 0.20756 C -0.0515 0.21012 -0.05295 0.21234 -0.05411 0.2148 C -0.05609 0.2188 -0.05487 0.21846 -0.05678 0.21846 " pathEditMode="relative" rAng="0" ptsTypes="AAAAAAAAAAAAAAAAAAAAA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3" y="115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B0302E-4B9C-4E63-8F4F-6E6200F5B004}"/>
              </a:ext>
            </a:extLst>
          </p:cNvPr>
          <p:cNvSpPr txBox="1"/>
          <p:nvPr/>
        </p:nvSpPr>
        <p:spPr>
          <a:xfrm>
            <a:off x="2385391" y="636104"/>
            <a:ext cx="3367377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0" dirty="0">
                <a:solidFill>
                  <a:schemeClr val="bg1"/>
                </a:solidFill>
              </a:rPr>
              <a:t>Simulating a Chain with a masses tied to a string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FE030-DDD7-49B7-8BBE-8A44C735D021}"/>
              </a:ext>
            </a:extLst>
          </p:cNvPr>
          <p:cNvSpPr txBox="1"/>
          <p:nvPr/>
        </p:nvSpPr>
        <p:spPr>
          <a:xfrm>
            <a:off x="7397486" y="16459200"/>
            <a:ext cx="3156020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We wanted to exploit the differences between conservative and non-conservative behaviors of a chain in free fall. We propose inelastic collisions dominate in non-conservative conditions, and the top of the chain will fall faster than the bottom.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5D31E-F8CD-4294-96AF-B926BCB67AE2}"/>
              </a:ext>
            </a:extLst>
          </p:cNvPr>
          <p:cNvSpPr txBox="1"/>
          <p:nvPr/>
        </p:nvSpPr>
        <p:spPr>
          <a:xfrm>
            <a:off x="2935357" y="9455425"/>
            <a:ext cx="166182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Insert an image of the actual masses tied to a string, with 2 and 3 masses.</a:t>
            </a:r>
          </a:p>
        </p:txBody>
      </p:sp>
    </p:spTree>
    <p:extLst>
      <p:ext uri="{BB962C8B-B14F-4D97-AF65-F5344CB8AC3E}">
        <p14:creationId xmlns:p14="http://schemas.microsoft.com/office/powerpoint/2010/main" val="2835306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6C112E-E360-452C-B18A-4E84E04AA7FC}"/>
              </a:ext>
            </a:extLst>
          </p:cNvPr>
          <p:cNvSpPr txBox="1"/>
          <p:nvPr/>
        </p:nvSpPr>
        <p:spPr>
          <a:xfrm>
            <a:off x="3220277" y="1311965"/>
            <a:ext cx="386035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0" dirty="0">
                <a:solidFill>
                  <a:schemeClr val="bg1"/>
                </a:solidFill>
              </a:rPr>
              <a:t>Predicting the motion of three masses tied to a string using Hamiltonian mechanics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3833F-7FC6-49D0-A1D7-E1F94B09B8E0}"/>
              </a:ext>
            </a:extLst>
          </p:cNvPr>
          <p:cNvSpPr txBox="1"/>
          <p:nvPr/>
        </p:nvSpPr>
        <p:spPr>
          <a:xfrm>
            <a:off x="4174435" y="9382539"/>
            <a:ext cx="164194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Insert equations and matrices using office equation editor or LaTeX</a:t>
            </a:r>
          </a:p>
        </p:txBody>
      </p:sp>
    </p:spTree>
    <p:extLst>
      <p:ext uri="{BB962C8B-B14F-4D97-AF65-F5344CB8AC3E}">
        <p14:creationId xmlns:p14="http://schemas.microsoft.com/office/powerpoint/2010/main" val="3420231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64E96D-AED8-4EE2-81EE-0F8FDE269038}"/>
              </a:ext>
            </a:extLst>
          </p:cNvPr>
          <p:cNvSpPr txBox="1"/>
          <p:nvPr/>
        </p:nvSpPr>
        <p:spPr>
          <a:xfrm>
            <a:off x="1630017" y="0"/>
            <a:ext cx="272729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bg1"/>
                </a:solidFill>
              </a:rPr>
              <a:t>Using Mathematica/</a:t>
            </a:r>
            <a:r>
              <a:rPr lang="en-US" sz="10000" dirty="0" err="1">
                <a:solidFill>
                  <a:schemeClr val="bg1"/>
                </a:solidFill>
              </a:rPr>
              <a:t>Matlab</a:t>
            </a:r>
            <a:r>
              <a:rPr lang="en-US" sz="10000" dirty="0">
                <a:solidFill>
                  <a:schemeClr val="bg1"/>
                </a:solidFill>
              </a:rPr>
              <a:t> to predict motion of more masses tied to a string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F97BD-88F1-4DDF-A2B7-816A5C66B43D}"/>
              </a:ext>
            </a:extLst>
          </p:cNvPr>
          <p:cNvSpPr txBox="1"/>
          <p:nvPr/>
        </p:nvSpPr>
        <p:spPr>
          <a:xfrm>
            <a:off x="3339548" y="8468139"/>
            <a:ext cx="156243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Insert parts of code/ working code to display the predictions.</a:t>
            </a:r>
          </a:p>
        </p:txBody>
      </p:sp>
    </p:spTree>
    <p:extLst>
      <p:ext uri="{BB962C8B-B14F-4D97-AF65-F5344CB8AC3E}">
        <p14:creationId xmlns:p14="http://schemas.microsoft.com/office/powerpoint/2010/main" val="2404265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CC56E6-7366-4739-9D20-27B41B7AAF16}"/>
              </a:ext>
            </a:extLst>
          </p:cNvPr>
          <p:cNvSpPr txBox="1"/>
          <p:nvPr/>
        </p:nvSpPr>
        <p:spPr>
          <a:xfrm>
            <a:off x="1908313" y="0"/>
            <a:ext cx="236153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bg1"/>
                </a:solidFill>
              </a:rPr>
              <a:t>Play video with masses and grid and explain prediction vs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E78F4-F533-419D-B8E1-F2CB57B6286C}"/>
              </a:ext>
            </a:extLst>
          </p:cNvPr>
          <p:cNvSpPr txBox="1"/>
          <p:nvPr/>
        </p:nvSpPr>
        <p:spPr>
          <a:xfrm>
            <a:off x="3339548" y="8110330"/>
            <a:ext cx="246490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/>
              <a:t>Next slides should display data points, percent errors, factors and future steps.</a:t>
            </a:r>
          </a:p>
        </p:txBody>
      </p:sp>
    </p:spTree>
    <p:extLst>
      <p:ext uri="{BB962C8B-B14F-4D97-AF65-F5344CB8AC3E}">
        <p14:creationId xmlns:p14="http://schemas.microsoft.com/office/powerpoint/2010/main" val="651954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E97BD5-E3D7-49D8-B384-A8675E021A10}"/>
              </a:ext>
            </a:extLst>
          </p:cNvPr>
          <p:cNvSpPr/>
          <p:nvPr/>
        </p:nvSpPr>
        <p:spPr>
          <a:xfrm rot="5400000">
            <a:off x="11963400" y="9626600"/>
            <a:ext cx="18897600" cy="249428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1785" r="-23215" b="-32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</p:spTree>
    <p:extLst>
      <p:ext uri="{BB962C8B-B14F-4D97-AF65-F5344CB8AC3E}">
        <p14:creationId xmlns:p14="http://schemas.microsoft.com/office/powerpoint/2010/main" val="3791746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9B7E175-EA31-4EB5-9BCC-A945A81036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347</Words>
  <Application>Microsoft Office PowerPoint</Application>
  <PresentationFormat>Custom</PresentationFormat>
  <Paragraphs>61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Helvetica Light</vt:lpstr>
      <vt:lpstr>Office Theme</vt:lpstr>
      <vt:lpstr>Determining the motion of a free falling 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DEVICE</vt:lpstr>
      <vt:lpstr>PowerPoint Presentation</vt:lpstr>
      <vt:lpstr>NEXT STEPS</vt:lpstr>
      <vt:lpstr>NEXT STEPS</vt:lpstr>
      <vt:lpstr>NEXT STEPS</vt:lpstr>
      <vt:lpstr>NEXT STEPS</vt:lpstr>
      <vt:lpstr>NEXT STEPS</vt:lpstr>
      <vt:lpstr>NEXT STEPS</vt:lpstr>
      <vt:lpstr>NEXT STEPS</vt:lpstr>
      <vt:lpstr>NEXT STEPS</vt:lpstr>
      <vt:lpstr>NEXT STEPS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2017-06-20T17:56:31Z</dcterms:created>
  <dcterms:modified xsi:type="dcterms:W3CDTF">2018-03-28T21:59:36Z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TC040013439991</vt:lpwstr>
  </property>
</Properties>
</file>